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82230"/>
  </p:normalViewPr>
  <p:slideViewPr>
    <p:cSldViewPr snapToGrid="0" snapToObjects="1">
      <p:cViewPr varScale="1">
        <p:scale>
          <a:sx n="40" d="100"/>
          <a:sy n="40" d="100"/>
        </p:scale>
        <p:origin x="1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Muito se fala sobre design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thinking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que é inovação centrada nas pessoas, experiência do usuário. Apenas seguir o processo do “diamante duplo” e fazer uma pesquisa com o usuário, analisar, gerar ideias e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prototipar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Tão simples como seguir uma receita e bolo!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 é claro que, muitas dessas receitas seguidas deram certo e foram um sucesso.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 será que em muitos casos não seguimos apenas a receita e não analisamos o contexto e cada desafio?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09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Quem somos.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Somo uma área de inovação, temos 6 anos de atuação dentro da maior empresa de tecnologia da américa latina. 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Nossa missão é garantir a melhor experiência na utilização de soluções corporativas, além disso, focamos na colaboração entre clientes e funcionários.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927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</a:t>
            </a:r>
            <a:r>
              <a:rPr lang="en-US" dirty="0" err="1"/>
              <a:t>anos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014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Nossa equipe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Somos compostos em 15 designers, com formações em diversas áreas o que torna nossa equipe e nosso trabalho enriquecedor, trazendo vários pontos de vistas diferentes para os projetos que realizamos, garantindo entregas excelentes.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598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Se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vc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entrar no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google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 colocar design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thinking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primeira imagem que aparece é essa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Diamante duplo: essa era uma a abordagem que nós usávamos para os nosso projetos.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Essa ideia de convergência e divergência que o próprio método constrói.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en-US" dirty="0" err="1"/>
              <a:t>Nós</a:t>
            </a:r>
            <a:r>
              <a:rPr lang="en-US" dirty="0"/>
              <a:t> </a:t>
            </a:r>
            <a:r>
              <a:rPr lang="en-US" dirty="0" err="1"/>
              <a:t>usavamos</a:t>
            </a:r>
            <a:r>
              <a:rPr lang="en-US" dirty="0"/>
              <a:t> o diamante </a:t>
            </a:r>
            <a:r>
              <a:rPr lang="en-US" dirty="0" err="1"/>
              <a:t>duplo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1656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Que é isso que acontece na maioria dos projetos, temos a parte de pesquisa que esta bagunçado.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 na teoria é isso que acontece...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nao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 mesmo?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558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É</a:t>
            </a:r>
            <a:r>
              <a:rPr lang="en-US" dirty="0"/>
              <a:t> a </a:t>
            </a:r>
            <a:r>
              <a:rPr lang="en-US" dirty="0" err="1"/>
              <a:t>vida</a:t>
            </a:r>
            <a:r>
              <a:rPr lang="en-US" dirty="0"/>
              <a:t> real?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395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 realidade é muito mais complexa e bagunçado que a gente imagina durante do projeto. O fato é que nada sai como planejamos.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56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Porque?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Porque cada projeto é um projeto diferente, pessoas diferentes envolvidas, situações inesperadas. Prazos a serem cumpridos (tempo de projeto) e uma serie de outros fatores que contribuem para que cada seu projeto tenha que ser tratado de forma diferente.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Porque não é uma receita de bolo.</a:t>
            </a: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Exemplo. E mesmo seguindo a receita de bolo, sabemos que muitas vezes pode não dar certo. É testando o tempo todo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Com nossos erros e acertos, resolvemos mudar, porque entendemos que a gente não podia mais seguir essa receita de bolo dentro do laboratório.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519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Decidimos usar a abordagem do circular design....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É uma referencia da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ideo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e entendemos que diferente do diamante duplo que da a ideia de começo meio e fim, o circular design entendemos que todos os projetos precisam estar em constante transformação.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Porque as necessidades das pessoas mudam, o mercado muda e as tecnologias mudam constantemente.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7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 que precisávamos mudar era o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mindset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da galera que não dava para seguir essa receita para todos os projetos.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  <a:p>
            <a:r>
              <a:rPr lang="en-US" dirty="0"/>
              <a:t>Por </a:t>
            </a:r>
            <a:r>
              <a:rPr lang="en-US" dirty="0" err="1"/>
              <a:t>exemplo</a:t>
            </a:r>
            <a:r>
              <a:rPr lang="en-US" dirty="0"/>
              <a:t> </a:t>
            </a:r>
            <a:r>
              <a:rPr lang="en-US" dirty="0" err="1"/>
              <a:t>desta</a:t>
            </a:r>
            <a:r>
              <a:rPr lang="en-US" dirty="0"/>
              <a:t> </a:t>
            </a:r>
            <a:r>
              <a:rPr lang="en-US" dirty="0" err="1"/>
              <a:t>imagem</a:t>
            </a:r>
            <a:r>
              <a:rPr lang="en-US" dirty="0"/>
              <a:t> … </a:t>
            </a:r>
            <a:r>
              <a:rPr lang="en-US" dirty="0" err="1"/>
              <a:t>segiram</a:t>
            </a:r>
            <a:r>
              <a:rPr lang="en-US" dirty="0"/>
              <a:t> a </a:t>
            </a:r>
            <a:r>
              <a:rPr lang="en-US" dirty="0" err="1"/>
              <a:t>receita</a:t>
            </a:r>
            <a:r>
              <a:rPr lang="en-US" dirty="0"/>
              <a:t> do bolo, mas o bolo </a:t>
            </a:r>
            <a:r>
              <a:rPr lang="en-US" dirty="0" err="1"/>
              <a:t>nao</a:t>
            </a:r>
            <a:r>
              <a:rPr lang="en-US" dirty="0"/>
              <a:t> </a:t>
            </a:r>
            <a:r>
              <a:rPr lang="en-US" dirty="0" err="1"/>
              <a:t>parou</a:t>
            </a:r>
            <a:r>
              <a:rPr lang="en-US" dirty="0"/>
              <a:t> de </a:t>
            </a:r>
            <a:r>
              <a:rPr lang="en-US" dirty="0" err="1"/>
              <a:t>pé</a:t>
            </a:r>
            <a:r>
              <a:rPr lang="en-US" dirty="0"/>
              <a:t>..</a:t>
            </a:r>
          </a:p>
          <a:p>
            <a:endParaRPr lang="en-US" dirty="0"/>
          </a:p>
          <a:p>
            <a:r>
              <a:rPr lang="en-US" dirty="0" err="1"/>
              <a:t>Mudamos</a:t>
            </a:r>
            <a:r>
              <a:rPr lang="en-US" dirty="0"/>
              <a:t> a </a:t>
            </a:r>
            <a:r>
              <a:rPr lang="en-US" dirty="0" err="1"/>
              <a:t>abordagem</a:t>
            </a:r>
            <a:r>
              <a:rPr lang="en-US" dirty="0"/>
              <a:t> mas o </a:t>
            </a:r>
            <a:r>
              <a:rPr lang="en-US" dirty="0" err="1"/>
              <a:t>pessoa</a:t>
            </a:r>
            <a:r>
              <a:rPr lang="en-US" dirty="0"/>
              <a:t> </a:t>
            </a:r>
            <a:r>
              <a:rPr lang="en-US" dirty="0" err="1"/>
              <a:t>continuou</a:t>
            </a:r>
            <a:r>
              <a:rPr lang="en-US" dirty="0"/>
              <a:t> </a:t>
            </a:r>
            <a:r>
              <a:rPr lang="en-US" dirty="0" err="1"/>
              <a:t>seguindo</a:t>
            </a:r>
            <a:r>
              <a:rPr lang="en-US" dirty="0"/>
              <a:t> a </a:t>
            </a:r>
            <a:r>
              <a:rPr lang="en-US" dirty="0" err="1"/>
              <a:t>mesma</a:t>
            </a:r>
            <a:r>
              <a:rPr lang="en-US" dirty="0"/>
              <a:t> </a:t>
            </a:r>
            <a:r>
              <a:rPr lang="en-US" dirty="0" err="1"/>
              <a:t>recieta</a:t>
            </a:r>
            <a:r>
              <a:rPr lang="en-US" dirty="0"/>
              <a:t> para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.. E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isso</a:t>
            </a:r>
            <a:r>
              <a:rPr lang="en-US" dirty="0"/>
              <a:t> </a:t>
            </a:r>
            <a:r>
              <a:rPr lang="en-US" dirty="0" err="1"/>
              <a:t>nao</a:t>
            </a:r>
            <a:r>
              <a:rPr lang="en-US" dirty="0"/>
              <a:t> </a:t>
            </a:r>
            <a:r>
              <a:rPr lang="en-US" dirty="0" err="1"/>
              <a:t>acontecia</a:t>
            </a:r>
            <a:r>
              <a:rPr lang="en-US" dirty="0"/>
              <a:t>?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Antes não fazíamos o entendimento, não tínhamos gestão do conhecimento, muitos projetos íamos entender na fase da pesquisa e tudo isso impactava no tempo de entrega  dos nossos projetos que demoravam 1 mês.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en-US" dirty="0"/>
              <a:t>E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mudamos</a:t>
            </a:r>
            <a:r>
              <a:rPr lang="en-US" dirty="0"/>
              <a:t> </a:t>
            </a:r>
            <a:r>
              <a:rPr lang="en-US" dirty="0" err="1"/>
              <a:t>isso</a:t>
            </a:r>
            <a:r>
              <a:rPr lang="en-US" dirty="0"/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3973611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Utilizando os ensinamentos do design Sprint, as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licoes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aprendidas e colocando isso na nossa realidade, mudamos nossa forma de trabalho nos projetos.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Slide da bolinha, mas necessariamente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precismos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passar por todas as etapas, entenderemos isso no dia zero.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57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 Estamos compartilhando com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vcs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erros e acertos, </a:t>
            </a:r>
            <a:r>
              <a:rPr lang="pt-BR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licoes</a:t>
            </a: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aprendidas do que vivemos.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Precisamos testar, testamos tudo até hoje.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Não adianta utilizar abordagens e colocar numa forma e trabalhar dessa maneira. Primeiro de tudo, precisamos entender a nossa realidade, como é nossa forma de trabalho e o mais importante de tudo, saber lidar com as frustações. </a:t>
            </a:r>
            <a:endParaRPr lang="en-US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pt-BR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Por é dessa forma que conseguiremos adaptar e mudar rápido, para encontrar a melhor forma de atuação nos projetos de inovação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847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445731-PEOL9W-884.jpg" descr="445731-PEOL9W-88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DESIGN THINKING não é…"/>
          <p:cNvSpPr txBox="1">
            <a:spLocks noGrp="1"/>
          </p:cNvSpPr>
          <p:nvPr>
            <p:ph type="title"/>
          </p:nvPr>
        </p:nvSpPr>
        <p:spPr>
          <a:xfrm>
            <a:off x="1778000" y="1866900"/>
            <a:ext cx="20828000" cy="464820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DESIGN THINKING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não é</a:t>
            </a:r>
          </a:p>
          <a:p>
            <a:pPr>
              <a:defRPr sz="18000">
                <a:solidFill>
                  <a:srgbClr val="FFFFFF"/>
                </a:solidFill>
              </a:defRPr>
            </a:pPr>
            <a:r>
              <a:t>receita de bolo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ervice / UX Designer;…"/>
          <p:cNvSpPr txBox="1">
            <a:spLocks noGrp="1"/>
          </p:cNvSpPr>
          <p:nvPr>
            <p:ph type="body" sz="quarter" idx="1"/>
          </p:nvPr>
        </p:nvSpPr>
        <p:spPr>
          <a:xfrm>
            <a:off x="1990725" y="8001000"/>
            <a:ext cx="9398000" cy="6350000"/>
          </a:xfrm>
          <a:prstGeom prst="rect">
            <a:avLst/>
          </a:prstGeom>
        </p:spPr>
        <p:txBody>
          <a:bodyPr anchor="t"/>
          <a:lstStyle/>
          <a:p>
            <a:pPr>
              <a:buSzPct val="60000"/>
              <a:buBlip>
                <a:blip r:embed="rId2"/>
              </a:buBlip>
              <a:defRPr sz="4000">
                <a:solidFill>
                  <a:srgbClr val="5E5E5E"/>
                </a:solidFill>
              </a:defRPr>
            </a:pPr>
            <a:r>
              <a:rPr dirty="0"/>
              <a:t>Service / UX Designer;</a:t>
            </a:r>
          </a:p>
          <a:p>
            <a:pPr>
              <a:buSzPct val="60000"/>
              <a:buBlip>
                <a:blip r:embed="rId2"/>
              </a:buBlip>
              <a:defRPr sz="4000">
                <a:solidFill>
                  <a:srgbClr val="5E5E5E"/>
                </a:solidFill>
              </a:defRPr>
            </a:pPr>
            <a:r>
              <a:rPr dirty="0"/>
              <a:t>Forma</a:t>
            </a:r>
            <a:r>
              <a:rPr lang="pt-BR" dirty="0"/>
              <a:t>da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Economia </a:t>
            </a:r>
            <a:r>
              <a:rPr dirty="0" err="1"/>
              <a:t>na</a:t>
            </a:r>
            <a:r>
              <a:rPr dirty="0"/>
              <a:t> UFRJ;</a:t>
            </a:r>
          </a:p>
          <a:p>
            <a:pPr>
              <a:buSzPct val="60000"/>
              <a:buBlip>
                <a:blip r:embed="rId2"/>
              </a:buBlip>
              <a:defRPr sz="4000">
                <a:solidFill>
                  <a:srgbClr val="5E5E5E"/>
                </a:solidFill>
              </a:defRPr>
            </a:pPr>
            <a:r>
              <a:rPr b="1" dirty="0"/>
              <a:t>3 </a:t>
            </a:r>
            <a:r>
              <a:rPr b="1" dirty="0" err="1"/>
              <a:t>anos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TOTVS.</a:t>
            </a:r>
          </a:p>
        </p:txBody>
      </p:sp>
      <p:sp>
        <p:nvSpPr>
          <p:cNvPr id="123" name="Kamila Oliveira"/>
          <p:cNvSpPr txBox="1"/>
          <p:nvPr/>
        </p:nvSpPr>
        <p:spPr>
          <a:xfrm>
            <a:off x="1974332" y="6668533"/>
            <a:ext cx="9398001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spcBef>
                <a:spcPts val="5900"/>
              </a:spcBef>
              <a:defRPr sz="64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r>
              <a:t>Kamila Oliveira</a:t>
            </a:r>
          </a:p>
        </p:txBody>
      </p:sp>
      <p:pic>
        <p:nvPicPr>
          <p:cNvPr id="124" name="kamila.jpeg" descr="kamila.jpeg"/>
          <p:cNvPicPr>
            <a:picLocks noChangeAspect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149725" y="1244591"/>
            <a:ext cx="5080000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3" y="1055"/>
                  <a:pt x="3164" y="3164"/>
                </a:cubicBezTo>
                <a:cubicBezTo>
                  <a:pt x="1055" y="5273"/>
                  <a:pt x="0" y="8036"/>
                  <a:pt x="0" y="10800"/>
                </a:cubicBezTo>
                <a:cubicBezTo>
                  <a:pt x="0" y="13564"/>
                  <a:pt x="1055" y="16327"/>
                  <a:pt x="3164" y="18436"/>
                </a:cubicBezTo>
                <a:cubicBezTo>
                  <a:pt x="5273" y="20545"/>
                  <a:pt x="8036" y="21600"/>
                  <a:pt x="10800" y="21600"/>
                </a:cubicBezTo>
                <a:cubicBezTo>
                  <a:pt x="13564" y="21600"/>
                  <a:pt x="16327" y="20545"/>
                  <a:pt x="18436" y="18436"/>
                </a:cubicBezTo>
                <a:cubicBezTo>
                  <a:pt x="20545" y="16327"/>
                  <a:pt x="21600" y="13564"/>
                  <a:pt x="21600" y="10800"/>
                </a:cubicBezTo>
                <a:cubicBezTo>
                  <a:pt x="21600" y="8036"/>
                  <a:pt x="20545" y="5273"/>
                  <a:pt x="18436" y="3164"/>
                </a:cubicBezTo>
                <a:cubicBezTo>
                  <a:pt x="16327" y="1055"/>
                  <a:pt x="13564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25" name="Gabriela Cavagliero"/>
          <p:cNvSpPr txBox="1"/>
          <p:nvPr/>
        </p:nvSpPr>
        <p:spPr>
          <a:xfrm>
            <a:off x="12896332" y="6668533"/>
            <a:ext cx="9398001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spcBef>
                <a:spcPts val="5900"/>
              </a:spcBef>
              <a:defRPr sz="64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r>
              <a:t>Gabriela Cavagliero</a:t>
            </a:r>
          </a:p>
        </p:txBody>
      </p:sp>
      <p:sp>
        <p:nvSpPr>
          <p:cNvPr id="126" name="Service Designer e Gerente de Projetos (foco em design);…"/>
          <p:cNvSpPr txBox="1"/>
          <p:nvPr/>
        </p:nvSpPr>
        <p:spPr>
          <a:xfrm>
            <a:off x="12912725" y="8001000"/>
            <a:ext cx="9398000" cy="63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35000" indent="-635000" algn="l">
              <a:spcBef>
                <a:spcPts val="5900"/>
              </a:spcBef>
              <a:buSzPct val="60000"/>
              <a:buBlip>
                <a:blip r:embed="rId2"/>
              </a:buBlip>
              <a:defRPr sz="4000" b="0">
                <a:solidFill>
                  <a:srgbClr val="5E5E5E"/>
                </a:solidFill>
              </a:defRPr>
            </a:pPr>
            <a:r>
              <a:rPr dirty="0"/>
              <a:t>Service Designer e </a:t>
            </a:r>
            <a:r>
              <a:rPr dirty="0" err="1"/>
              <a:t>Gerente</a:t>
            </a:r>
            <a:r>
              <a:rPr dirty="0"/>
              <a:t> de </a:t>
            </a:r>
            <a:r>
              <a:rPr dirty="0" err="1"/>
              <a:t>Projetos</a:t>
            </a:r>
            <a:r>
              <a:rPr dirty="0"/>
              <a:t> (</a:t>
            </a:r>
            <a:r>
              <a:rPr dirty="0" err="1"/>
              <a:t>foco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design);</a:t>
            </a:r>
          </a:p>
          <a:p>
            <a:pPr marL="635000" indent="-635000" algn="l">
              <a:spcBef>
                <a:spcPts val="5900"/>
              </a:spcBef>
              <a:buSzPct val="60000"/>
              <a:buBlip>
                <a:blip r:embed="rId2"/>
              </a:buBlip>
              <a:defRPr sz="4000" b="0">
                <a:solidFill>
                  <a:srgbClr val="5E5E5E"/>
                </a:solidFill>
              </a:defRPr>
            </a:pPr>
            <a:r>
              <a:rPr lang="pt-BR" dirty="0"/>
              <a:t>Formada em Administração de Empresas</a:t>
            </a:r>
            <a:r>
              <a:rPr dirty="0"/>
              <a:t>;</a:t>
            </a:r>
          </a:p>
          <a:p>
            <a:pPr marL="635000" indent="-635000" algn="l">
              <a:spcBef>
                <a:spcPts val="5900"/>
              </a:spcBef>
              <a:buSzPct val="60000"/>
              <a:buBlip>
                <a:blip r:embed="rId2"/>
              </a:buBlip>
              <a:defRPr sz="4000" b="0">
                <a:solidFill>
                  <a:srgbClr val="5E5E5E"/>
                </a:solidFill>
              </a:defRPr>
            </a:pPr>
            <a:r>
              <a:rPr b="1" dirty="0"/>
              <a:t>4 </a:t>
            </a:r>
            <a:r>
              <a:rPr b="1" dirty="0" err="1"/>
              <a:t>anos</a:t>
            </a:r>
            <a:r>
              <a:rPr dirty="0"/>
              <a:t> de </a:t>
            </a:r>
            <a:r>
              <a:rPr dirty="0" err="1"/>
              <a:t>experiência</a:t>
            </a:r>
            <a:r>
              <a:rPr dirty="0"/>
              <a:t> com </a:t>
            </a:r>
            <a:r>
              <a:rPr dirty="0" err="1"/>
              <a:t>inovação</a:t>
            </a:r>
            <a:r>
              <a:rPr dirty="0"/>
              <a:t> e design.</a:t>
            </a:r>
          </a:p>
        </p:txBody>
      </p:sp>
      <p:pic>
        <p:nvPicPr>
          <p:cNvPr id="127" name="gabriela.jpeg" descr="gabriela.jpeg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15071725" y="1244591"/>
            <a:ext cx="5080000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3" y="1055"/>
                  <a:pt x="3164" y="3164"/>
                </a:cubicBezTo>
                <a:cubicBezTo>
                  <a:pt x="1055" y="5273"/>
                  <a:pt x="0" y="8036"/>
                  <a:pt x="0" y="10800"/>
                </a:cubicBezTo>
                <a:cubicBezTo>
                  <a:pt x="0" y="13564"/>
                  <a:pt x="1055" y="16327"/>
                  <a:pt x="3164" y="18436"/>
                </a:cubicBezTo>
                <a:cubicBezTo>
                  <a:pt x="5273" y="20545"/>
                  <a:pt x="8036" y="21600"/>
                  <a:pt x="10800" y="21600"/>
                </a:cubicBezTo>
                <a:cubicBezTo>
                  <a:pt x="13564" y="21600"/>
                  <a:pt x="16327" y="20545"/>
                  <a:pt x="18436" y="18436"/>
                </a:cubicBezTo>
                <a:cubicBezTo>
                  <a:pt x="20545" y="16327"/>
                  <a:pt x="21600" y="13564"/>
                  <a:pt x="21600" y="10800"/>
                </a:cubicBezTo>
                <a:cubicBezTo>
                  <a:pt x="21600" y="8036"/>
                  <a:pt x="20545" y="5273"/>
                  <a:pt x="18436" y="3164"/>
                </a:cubicBezTo>
                <a:cubicBezTo>
                  <a:pt x="16327" y="1055"/>
                  <a:pt x="13564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06-design.jpg" descr="06-design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Rectangle"/>
          <p:cNvSpPr/>
          <p:nvPr/>
        </p:nvSpPr>
        <p:spPr>
          <a:xfrm>
            <a:off x="0" y="-1"/>
            <a:ext cx="24384000" cy="13716001"/>
          </a:xfrm>
          <a:prstGeom prst="rect">
            <a:avLst/>
          </a:prstGeom>
          <a:solidFill>
            <a:schemeClr val="accent1">
              <a:hueOff val="114395"/>
              <a:lumOff val="-24975"/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3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4255" y="4473898"/>
            <a:ext cx="7620001" cy="4768204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GARANTIR A MELHOR EXPERIÊNCIA PARA AS PESSOAS NA UTILIZAÇÃO DE SOLUÇÕES CORPORATIVAS"/>
          <p:cNvSpPr txBox="1">
            <a:spLocks noGrp="1"/>
          </p:cNvSpPr>
          <p:nvPr>
            <p:ph type="title"/>
          </p:nvPr>
        </p:nvSpPr>
        <p:spPr>
          <a:xfrm>
            <a:off x="9276031" y="4533900"/>
            <a:ext cx="13329970" cy="4648200"/>
          </a:xfrm>
          <a:prstGeom prst="rect">
            <a:avLst/>
          </a:prstGeom>
        </p:spPr>
        <p:txBody>
          <a:bodyPr anchor="t"/>
          <a:lstStyle>
            <a:lvl1pPr defTabSz="544830">
              <a:defRPr sz="7392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GARANTIR A MELHOR EXPERIÊNCIA PARA AS PESSOAS NA UTILIZAÇÃO DE SOLUÇÕES CORPORATIVAS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6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Rectangle"/>
          <p:cNvSpPr/>
          <p:nvPr/>
        </p:nvSpPr>
        <p:spPr>
          <a:xfrm>
            <a:off x="13334738" y="-1"/>
            <a:ext cx="11055130" cy="13716001"/>
          </a:xfrm>
          <a:prstGeom prst="rect">
            <a:avLst/>
          </a:prstGeom>
          <a:solidFill>
            <a:schemeClr val="accent1">
              <a:hueOff val="114395"/>
              <a:lumOff val="-24975"/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3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69868" y="1731712"/>
            <a:ext cx="10160001" cy="1195155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UX Lab em números"/>
          <p:cNvSpPr txBox="1">
            <a:spLocks noGrp="1"/>
          </p:cNvSpPr>
          <p:nvPr>
            <p:ph type="title"/>
          </p:nvPr>
        </p:nvSpPr>
        <p:spPr>
          <a:xfrm>
            <a:off x="14310728" y="850900"/>
            <a:ext cx="8295273" cy="4648200"/>
          </a:xfrm>
          <a:prstGeom prst="rect">
            <a:avLst/>
          </a:prstGeom>
        </p:spPr>
        <p:txBody>
          <a:bodyPr anchor="t"/>
          <a:lstStyle>
            <a:lvl1pPr algn="l">
              <a:defRPr sz="54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UX Lab em números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06-design.jpg" descr="06-design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Rectangle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1">
              <a:hueOff val="114395"/>
              <a:lumOff val="-24975"/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68000" y="1434686"/>
            <a:ext cx="3048000" cy="3083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39000" y="2584036"/>
            <a:ext cx="3048000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097000" y="2584036"/>
            <a:ext cx="3048000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825875" y="6746875"/>
            <a:ext cx="16732250" cy="2794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142770" y="9667875"/>
            <a:ext cx="14098461" cy="2794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Design think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r>
              <a:t>Design thinking</a:t>
            </a:r>
          </a:p>
        </p:txBody>
      </p:sp>
      <p:pic>
        <p:nvPicPr>
          <p:cNvPr id="14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83000" y="2667000"/>
            <a:ext cx="19050000" cy="108434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02-teoria.jpg" descr="02-teoria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TEORIA"/>
          <p:cNvSpPr txBox="1">
            <a:spLocks noGrp="1"/>
          </p:cNvSpPr>
          <p:nvPr>
            <p:ph type="title"/>
          </p:nvPr>
        </p:nvSpPr>
        <p:spPr>
          <a:xfrm>
            <a:off x="14310728" y="4914900"/>
            <a:ext cx="8295273" cy="4648200"/>
          </a:xfrm>
          <a:prstGeom prst="rect">
            <a:avLst/>
          </a:prstGeom>
        </p:spPr>
        <p:txBody>
          <a:bodyPr/>
          <a:lstStyle>
            <a:lvl1pPr algn="r">
              <a:defRPr sz="10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TEORIA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03-real-life.jpg" descr="03-real-life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Rectangle"/>
          <p:cNvSpPr/>
          <p:nvPr/>
        </p:nvSpPr>
        <p:spPr>
          <a:xfrm>
            <a:off x="-1" y="7366000"/>
            <a:ext cx="11684001" cy="5080000"/>
          </a:xfrm>
          <a:prstGeom prst="rect">
            <a:avLst/>
          </a:prstGeom>
          <a:solidFill>
            <a:schemeClr val="accent1">
              <a:hueOff val="114395"/>
              <a:lumOff val="-24975"/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5" name="IS THIS…"/>
          <p:cNvSpPr txBox="1">
            <a:spLocks noGrp="1"/>
          </p:cNvSpPr>
          <p:nvPr>
            <p:ph type="title"/>
          </p:nvPr>
        </p:nvSpPr>
        <p:spPr>
          <a:xfrm>
            <a:off x="1905000" y="7581900"/>
            <a:ext cx="20828000" cy="4648200"/>
          </a:xfrm>
          <a:prstGeom prst="rect">
            <a:avLst/>
          </a:prstGeom>
        </p:spPr>
        <p:txBody>
          <a:bodyPr/>
          <a:lstStyle/>
          <a:p>
            <a:pPr algn="l">
              <a:defRPr>
                <a:solidFill>
                  <a:srgbClr val="FFFFFF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IS THIS</a:t>
            </a:r>
          </a:p>
          <a:p>
            <a:pPr algn="l">
              <a:defRPr>
                <a:solidFill>
                  <a:srgbClr val="FFFFFF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REAL LIFE?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04-pratica.jpg" descr="04-pratica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PRÁTICA"/>
          <p:cNvSpPr txBox="1"/>
          <p:nvPr/>
        </p:nvSpPr>
        <p:spPr>
          <a:xfrm>
            <a:off x="14310728" y="4914900"/>
            <a:ext cx="8295273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r">
              <a:defRPr sz="10000" b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PRÁTICA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05-nao-e-receita.jpg" descr="05-nao-e-receita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Rectangle"/>
          <p:cNvSpPr/>
          <p:nvPr/>
        </p:nvSpPr>
        <p:spPr>
          <a:xfrm>
            <a:off x="13586121" y="8763000"/>
            <a:ext cx="10797879" cy="3556000"/>
          </a:xfrm>
          <a:prstGeom prst="rect">
            <a:avLst/>
          </a:prstGeom>
          <a:solidFill>
            <a:schemeClr val="accent4">
              <a:hueOff val="-1081314"/>
              <a:satOff val="4338"/>
              <a:lumOff val="-8931"/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2" name="POR QUE…?"/>
          <p:cNvSpPr txBox="1"/>
          <p:nvPr/>
        </p:nvSpPr>
        <p:spPr>
          <a:xfrm>
            <a:off x="1905000" y="8216900"/>
            <a:ext cx="208280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r">
              <a:defRPr sz="11200" b="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r>
              <a:t>POR QUE…?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67000" y="2492999"/>
            <a:ext cx="19050000" cy="873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06-cake-fail.jpg" descr="06-cake-fail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"/>
          <p:cNvSpPr/>
          <p:nvPr/>
        </p:nvSpPr>
        <p:spPr>
          <a:xfrm>
            <a:off x="-1" y="7366000"/>
            <a:ext cx="11684001" cy="5080000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8" name="NÃO EXISTE…"/>
          <p:cNvSpPr txBox="1">
            <a:spLocks noGrp="1"/>
          </p:cNvSpPr>
          <p:nvPr>
            <p:ph type="title"/>
          </p:nvPr>
        </p:nvSpPr>
        <p:spPr>
          <a:xfrm>
            <a:off x="1905000" y="7581900"/>
            <a:ext cx="20828000" cy="4648200"/>
          </a:xfrm>
          <a:prstGeom prst="rect">
            <a:avLst/>
          </a:prstGeom>
        </p:spPr>
        <p:txBody>
          <a:bodyPr/>
          <a:lstStyle/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NÃO EXISTE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RECEITA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OTVS Design Sprint"/>
          <p:cNvSpPr txBox="1"/>
          <p:nvPr/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>
              <a:defRPr sz="11200" b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TOTVS</a:t>
            </a:r>
            <a:r>
              <a:t> Design Sprint</a:t>
            </a:r>
          </a:p>
        </p:txBody>
      </p:sp>
      <p:pic>
        <p:nvPicPr>
          <p:cNvPr id="17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2000" y="4955953"/>
            <a:ext cx="20320000" cy="68520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07-cake-mess.jpg" descr="07-cake-mess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Rectangle"/>
          <p:cNvSpPr/>
          <p:nvPr/>
        </p:nvSpPr>
        <p:spPr>
          <a:xfrm>
            <a:off x="0" y="7366000"/>
            <a:ext cx="11684001" cy="508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5" name="ERROS…"/>
          <p:cNvSpPr txBox="1"/>
          <p:nvPr/>
        </p:nvSpPr>
        <p:spPr>
          <a:xfrm>
            <a:off x="1905000" y="7581900"/>
            <a:ext cx="208280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defRPr sz="112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ERROS</a:t>
            </a:r>
          </a:p>
          <a:p>
            <a:pPr algn="l">
              <a:defRPr sz="112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E ACERTOS!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08-bak.jpg" descr="08-ba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Rectangle"/>
          <p:cNvSpPr/>
          <p:nvPr/>
        </p:nvSpPr>
        <p:spPr>
          <a:xfrm>
            <a:off x="0" y="8318500"/>
            <a:ext cx="24384000" cy="4445000"/>
          </a:xfrm>
          <a:prstGeom prst="rect">
            <a:avLst/>
          </a:prstGeom>
          <a:solidFill>
            <a:srgbClr val="000000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9" name="“ Grandes cozinheiros colocam no seu prato mais do que comida.”"/>
          <p:cNvSpPr txBox="1"/>
          <p:nvPr/>
        </p:nvSpPr>
        <p:spPr>
          <a:xfrm>
            <a:off x="3162553" y="8216900"/>
            <a:ext cx="18058894" cy="4648200"/>
          </a:xfrm>
          <a:prstGeom prst="rect">
            <a:avLst/>
          </a:prstGeom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>
              <a:defRPr sz="8000" b="0">
                <a:solidFill>
                  <a:srgbClr val="FFFFFF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“ Grandes cozinheiros colocam no seu prato </a:t>
            </a:r>
            <a:r>
              <a:rPr sz="12000"/>
              <a:t>mais do que comida.</a:t>
            </a:r>
            <a:r>
              <a:t>”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RIGADA"/>
          <p:cNvSpPr txBox="1">
            <a:spLocks noGrp="1"/>
          </p:cNvSpPr>
          <p:nvPr>
            <p:ph type="title"/>
          </p:nvPr>
        </p:nvSpPr>
        <p:spPr>
          <a:xfrm>
            <a:off x="1778000" y="3009900"/>
            <a:ext cx="20828000" cy="4648200"/>
          </a:xfrm>
          <a:prstGeom prst="rect">
            <a:avLst/>
          </a:prstGeom>
        </p:spPr>
        <p:txBody>
          <a:bodyPr anchor="t"/>
          <a:lstStyle>
            <a:lvl1pPr>
              <a:defRPr sz="18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r>
              <a:t>OBRIGADA</a:t>
            </a:r>
          </a:p>
        </p:txBody>
      </p:sp>
      <p:sp>
        <p:nvSpPr>
          <p:cNvPr id="182" name="gabriela.cavagliero@totvs.com.br"/>
          <p:cNvSpPr txBox="1">
            <a:spLocks noGrp="1"/>
          </p:cNvSpPr>
          <p:nvPr>
            <p:ph type="body" sz="quarter" idx="4294967295"/>
          </p:nvPr>
        </p:nvSpPr>
        <p:spPr>
          <a:xfrm>
            <a:off x="1778000" y="7835900"/>
            <a:ext cx="9398000" cy="1587500"/>
          </a:xfrm>
          <a:prstGeom prst="rect">
            <a:avLst/>
          </a:prstGeom>
        </p:spPr>
        <p:txBody>
          <a:bodyPr anchor="t"/>
          <a:lstStyle/>
          <a:p>
            <a:pPr marL="0" indent="0" algn="ctr" defTabSz="759459">
              <a:spcBef>
                <a:spcPts val="0"/>
              </a:spcBef>
              <a:buSzTx/>
              <a:buNone/>
              <a:defRPr sz="4968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gabriela.cavagliero</a:t>
            </a:r>
            <a:r>
              <a:rPr>
                <a:latin typeface="Helvetica Neue Light"/>
                <a:ea typeface="Helvetica Neue Light"/>
                <a:cs typeface="Helvetica Neue Light"/>
                <a:sym typeface="Helvetica Neue Light"/>
              </a:rPr>
              <a:t>@totvs.com.br</a:t>
            </a:r>
          </a:p>
        </p:txBody>
      </p:sp>
      <p:sp>
        <p:nvSpPr>
          <p:cNvPr id="183" name="Gabriela Cavagliero"/>
          <p:cNvSpPr txBox="1"/>
          <p:nvPr/>
        </p:nvSpPr>
        <p:spPr>
          <a:xfrm>
            <a:off x="1778000" y="6565900"/>
            <a:ext cx="9398000" cy="20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8000" b="0">
                <a:solidFill>
                  <a:schemeClr val="accent1">
                    <a:lumOff val="-135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Gabriela Cavagliero</a:t>
            </a:r>
          </a:p>
        </p:txBody>
      </p:sp>
      <p:sp>
        <p:nvSpPr>
          <p:cNvPr id="184" name="Kamila Oliveira"/>
          <p:cNvSpPr txBox="1"/>
          <p:nvPr/>
        </p:nvSpPr>
        <p:spPr>
          <a:xfrm>
            <a:off x="13208000" y="6565900"/>
            <a:ext cx="9398000" cy="20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8000" b="0">
                <a:solidFill>
                  <a:schemeClr val="accent1">
                    <a:lumOff val="-135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Kamila Oliveira</a:t>
            </a:r>
          </a:p>
        </p:txBody>
      </p:sp>
      <p:sp>
        <p:nvSpPr>
          <p:cNvPr id="185" name="kamila.oliveira@totvs.com.br"/>
          <p:cNvSpPr txBox="1"/>
          <p:nvPr/>
        </p:nvSpPr>
        <p:spPr>
          <a:xfrm>
            <a:off x="13208000" y="7835900"/>
            <a:ext cx="9398000" cy="158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>
              <a:defRPr sz="5400" b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kamila.oliveira</a:t>
            </a:r>
            <a:r>
              <a:rPr>
                <a:latin typeface="Helvetica Neue Light"/>
                <a:ea typeface="Helvetica Neue Light"/>
                <a:cs typeface="Helvetica Neue Light"/>
                <a:sym typeface="Helvetica Neue Light"/>
              </a:rPr>
              <a:t>@totvs.com.br</a:t>
            </a:r>
          </a:p>
        </p:txBody>
      </p:sp>
      <p:pic>
        <p:nvPicPr>
          <p:cNvPr id="186" name="WhatsApp Image 2018-12-04 at 14.39.44.jpeg" descr="WhatsApp Image 2018-12-04 at 14.39.4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19500" y="9185568"/>
            <a:ext cx="3175000" cy="317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89500" y="9182321"/>
            <a:ext cx="3175000" cy="31814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726</Words>
  <Application>Microsoft Macintosh PowerPoint</Application>
  <PresentationFormat>Custom</PresentationFormat>
  <Paragraphs>67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Helvetica Neue</vt:lpstr>
      <vt:lpstr>Helvetica Neue Bold Condensed</vt:lpstr>
      <vt:lpstr>Helvetica Neue Light</vt:lpstr>
      <vt:lpstr>Helvetica Neue Medium</vt:lpstr>
      <vt:lpstr>White</vt:lpstr>
      <vt:lpstr>DESIGN THINKING não é receita de bolo </vt:lpstr>
      <vt:lpstr>PowerPoint Presentation</vt:lpstr>
      <vt:lpstr>GARANTIR A MELHOR EXPERIÊNCIA PARA AS PESSOAS NA UTILIZAÇÃO DE SOLUÇÕES CORPORATIVAS</vt:lpstr>
      <vt:lpstr>UX Lab em números</vt:lpstr>
      <vt:lpstr>PowerPoint Presentation</vt:lpstr>
      <vt:lpstr>Design thinking</vt:lpstr>
      <vt:lpstr>TEORIA</vt:lpstr>
      <vt:lpstr>IS THIS REAL LIFE?</vt:lpstr>
      <vt:lpstr>PowerPoint Presentation</vt:lpstr>
      <vt:lpstr>PowerPoint Presentation</vt:lpstr>
      <vt:lpstr>PowerPoint Presentation</vt:lpstr>
      <vt:lpstr>NÃO EXISTE RECEITA</vt:lpstr>
      <vt:lpstr>PowerPoint Presentation</vt:lpstr>
      <vt:lpstr>PowerPoint Presentation</vt:lpstr>
      <vt:lpstr>PowerPoint Presentation</vt:lpstr>
      <vt:lpstr>OBRIGADA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THINKING não é receita de bolo </dc:title>
  <cp:lastModifiedBy>Gabriela Cavagliero</cp:lastModifiedBy>
  <cp:revision>4</cp:revision>
  <dcterms:modified xsi:type="dcterms:W3CDTF">2018-12-07T01:09:03Z</dcterms:modified>
</cp:coreProperties>
</file>